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ACE0EF-0672-4756-BE68-EF296EB27FE4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3C2BAF-32BE-40B6-99A1-DCAE3F769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2948006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Контрольно-оценочная </a:t>
            </a:r>
            <a:r>
              <a:rPr lang="ru-RU" dirty="0" smtClean="0"/>
              <a:t>деятельность  педагогов и обучающихся в условиях ФГОС </a:t>
            </a:r>
            <a:r>
              <a:rPr lang="ru-RU" dirty="0" smtClean="0"/>
              <a:t>НОО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 </a:t>
            </a:r>
            <a:r>
              <a:rPr lang="ru-RU" sz="1800" dirty="0" err="1" smtClean="0"/>
              <a:t>киндинова</a:t>
            </a:r>
            <a:r>
              <a:rPr lang="ru-RU" sz="1800" dirty="0" smtClean="0"/>
              <a:t> Лариса Анатольевна – зам.директора  по УВР</a:t>
            </a:r>
            <a:br>
              <a:rPr lang="ru-RU" sz="1800" dirty="0" smtClean="0"/>
            </a:br>
            <a:r>
              <a:rPr lang="ru-RU" sz="1800" dirty="0" smtClean="0"/>
              <a:t>МОУ «Начальная школа №</a:t>
            </a:r>
            <a:r>
              <a:rPr lang="ru-RU" sz="1800" smtClean="0"/>
              <a:t>5 г.Горно-Алтайска»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571480"/>
            <a:ext cx="6572296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проблема построения контрольно-оценочной системы с использованием новых  форм и методов оценивания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3357562"/>
            <a:ext cx="6429420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будем оценивать разные направления деятельности ученика, т.е. то, что ему нужно в жизни в ходе решения различных практических задач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постоянство и системность оценивания;</a:t>
            </a:r>
          </a:p>
          <a:p>
            <a:pPr lvl="0"/>
            <a:r>
              <a:rPr lang="ru-RU" dirty="0" err="1" smtClean="0"/>
              <a:t>критериальность</a:t>
            </a:r>
            <a:r>
              <a:rPr lang="ru-RU" dirty="0" smtClean="0"/>
              <a:t> оценивания;</a:t>
            </a:r>
          </a:p>
          <a:p>
            <a:pPr lvl="0"/>
            <a:r>
              <a:rPr lang="ru-RU" dirty="0" smtClean="0"/>
              <a:t>оценивать можно только то, чему учат;</a:t>
            </a:r>
          </a:p>
          <a:p>
            <a:pPr lvl="0"/>
            <a:r>
              <a:rPr lang="ru-RU" dirty="0" smtClean="0"/>
              <a:t>включение обучающихся в контрольно-оценочную деятельность;</a:t>
            </a:r>
          </a:p>
          <a:p>
            <a:pPr lvl="0"/>
            <a:r>
              <a:rPr lang="ru-RU" dirty="0" smtClean="0"/>
              <a:t>распределение ответственности между различными участниками образовательного процесса;</a:t>
            </a:r>
          </a:p>
          <a:p>
            <a:pPr lvl="0"/>
            <a:r>
              <a:rPr lang="ru-RU" dirty="0" smtClean="0"/>
              <a:t>добровольность выполнения обучающимися задания повышенной сложности.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7422" y="428604"/>
            <a:ext cx="450059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принципы</a:t>
            </a:r>
            <a:endParaRPr lang="ru-RU" sz="2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Обеспечение комплексного подхода к оценке результатов освоения основной образовательной программы начального общего образования, позволяющего вести оценку предметных,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и личностных результатов начального общего образования.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08" y="500042"/>
            <a:ext cx="442915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цели</a:t>
            </a:r>
            <a:endParaRPr lang="ru-RU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214974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/>
              <a:t>Отобрать методы оценивания для создания </a:t>
            </a:r>
            <a:r>
              <a:rPr lang="ru-RU" sz="1800" dirty="0" err="1" smtClean="0"/>
              <a:t>внутришкольной</a:t>
            </a:r>
            <a:r>
              <a:rPr lang="ru-RU" sz="1800" dirty="0" smtClean="0"/>
              <a:t> системы             оценки достижения планируемых результатов.</a:t>
            </a:r>
          </a:p>
          <a:p>
            <a:pPr lvl="0"/>
            <a:r>
              <a:rPr lang="ru-RU" sz="1800" dirty="0" smtClean="0"/>
              <a:t>Разработать пакет итоговых комплексных работ на </a:t>
            </a:r>
            <a:r>
              <a:rPr lang="ru-RU" sz="1800" dirty="0" err="1" smtClean="0"/>
              <a:t>межпредметной</a:t>
            </a:r>
            <a:r>
              <a:rPr lang="ru-RU" sz="1800" dirty="0" smtClean="0"/>
              <a:t> основе для обучающихся 1-4 классов.</a:t>
            </a:r>
          </a:p>
          <a:p>
            <a:pPr lvl="0"/>
            <a:r>
              <a:rPr lang="ru-RU" sz="1800" dirty="0" smtClean="0"/>
              <a:t>Разработать технологию и материалы стартовой диагностики.</a:t>
            </a:r>
          </a:p>
          <a:p>
            <a:pPr lvl="0"/>
            <a:r>
              <a:rPr lang="ru-RU" sz="1800" dirty="0" smtClean="0"/>
              <a:t>Разработать Положение о портфолио достижений обучающихся первой ступени.</a:t>
            </a:r>
          </a:p>
          <a:p>
            <a:pPr lvl="0"/>
            <a:r>
              <a:rPr lang="ru-RU" sz="1800" dirty="0" smtClean="0"/>
              <a:t>Разработать Положение о системе оценки достижения планируемых результатов освоения основной образовательной программы.</a:t>
            </a:r>
          </a:p>
          <a:p>
            <a:pPr lvl="0"/>
            <a:r>
              <a:rPr lang="ru-RU" sz="1800" dirty="0" smtClean="0"/>
              <a:t>Разработать образцы трехуровневых  проверочных работ по литературному чтению, русскому языку, математике, окружающему миру.</a:t>
            </a:r>
          </a:p>
          <a:p>
            <a:pPr lvl="0"/>
            <a:r>
              <a:rPr lang="ru-RU" sz="1800" dirty="0" smtClean="0"/>
              <a:t>Отслеживать индивидуальный прогресс обучающихся в достижении требований стандарта и в достижении планируемых результатов освоения программ начального образования.</a:t>
            </a:r>
            <a:endParaRPr lang="ru-RU" sz="1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357166"/>
            <a:ext cx="414340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задачи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особенности нового стандарта определяют направления и пути совершенствования системы контроля и оценивания достижений младших школьников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5984" y="1785926"/>
            <a:ext cx="4214842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указывание на три группы требований к результатам обучающихся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3571876"/>
            <a:ext cx="285752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л</a:t>
            </a:r>
            <a:r>
              <a:rPr lang="ru-RU" sz="2400" dirty="0" smtClean="0"/>
              <a:t>ичностным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43372" y="3643314"/>
            <a:ext cx="350046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/>
              <a:t>м</a:t>
            </a:r>
            <a:r>
              <a:rPr lang="ru-RU" sz="2400" dirty="0" err="1" smtClean="0"/>
              <a:t>етапредметным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86050" y="5214950"/>
            <a:ext cx="321471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</a:t>
            </a:r>
            <a:r>
              <a:rPr lang="ru-RU" sz="2400" dirty="0" smtClean="0"/>
              <a:t>редметным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72386" cy="4873752"/>
          </a:xfrm>
        </p:spPr>
        <p:txBody>
          <a:bodyPr/>
          <a:lstStyle/>
          <a:p>
            <a:r>
              <a:rPr lang="ru-RU" dirty="0" smtClean="0"/>
              <a:t>включают готовность и способность к саморазвитию, сформированность мотивации к обучению и познанию, ценностно-смысловые установки, отражающие индивидуально-личностные позиции обучающихся, их социальные компетенции, личностные качества, сформированность основ гражданской </a:t>
            </a:r>
            <a:r>
              <a:rPr lang="ru-RU" dirty="0" err="1" smtClean="0"/>
              <a:t>эдентичности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7422" y="357166"/>
            <a:ext cx="421484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личностные результаты</a:t>
            </a:r>
            <a:endParaRPr lang="ru-RU" sz="2800" dirty="0"/>
          </a:p>
        </p:txBody>
      </p:sp>
      <p:pic>
        <p:nvPicPr>
          <p:cNvPr id="10241" name="Picture 1" descr="C:\Documents and Settings\Пользователь\Мои документы\день ученика 2011\DSC08126.JPG"/>
          <p:cNvPicPr>
            <a:picLocks noChangeAspect="1" noChangeArrowheads="1"/>
          </p:cNvPicPr>
          <p:nvPr/>
        </p:nvPicPr>
        <p:blipFill>
          <a:blip r:embed="rId2" cstate="print"/>
          <a:srcRect l="4688" r="10937"/>
          <a:stretch>
            <a:fillRect/>
          </a:stretch>
        </p:blipFill>
        <p:spPr bwMode="auto">
          <a:xfrm rot="21134388">
            <a:off x="5357818" y="4857760"/>
            <a:ext cx="2571768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mtClean="0"/>
              <a:t>содержат </a:t>
            </a:r>
            <a:r>
              <a:rPr lang="ru-RU" dirty="0" smtClean="0"/>
              <a:t>универсальные учебные действия, которые обеспечивают овладение ключевыми компетенциями, составляющими основу умения учиться, и </a:t>
            </a:r>
            <a:r>
              <a:rPr lang="ru-RU" dirty="0" err="1" smtClean="0"/>
              <a:t>межпредметными</a:t>
            </a:r>
            <a:r>
              <a:rPr lang="ru-RU" dirty="0" smtClean="0"/>
              <a:t> понятиями;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5984" y="285728"/>
            <a:ext cx="428628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метапредметные</a:t>
            </a:r>
            <a:endParaRPr lang="ru-RU" sz="2800" dirty="0" smtClean="0"/>
          </a:p>
          <a:p>
            <a:pPr algn="ctr"/>
            <a:r>
              <a:rPr lang="ru-RU" sz="2800" dirty="0" smtClean="0"/>
              <a:t>результаты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обращены к опыту специфической для данной предметной области деятельности по получению нового знания, его преобразованию и применению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7422" y="357166"/>
            <a:ext cx="385765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предметные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00174"/>
            <a:ext cx="7467600" cy="4873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14612" y="357166"/>
            <a:ext cx="350046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итоговая оценка 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2071678"/>
            <a:ext cx="3357586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предметные</a:t>
            </a:r>
          </a:p>
          <a:p>
            <a:pPr algn="ctr"/>
            <a:r>
              <a:rPr lang="ru-RU" sz="2400" dirty="0" smtClean="0"/>
              <a:t>результаты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4071942"/>
            <a:ext cx="3071834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метапредметные</a:t>
            </a:r>
            <a:r>
              <a:rPr lang="ru-RU" sz="2400" dirty="0" smtClean="0"/>
              <a:t> результаты</a:t>
            </a:r>
            <a:endParaRPr lang="ru-RU" sz="2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893207" y="1535893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572000" y="2071678"/>
            <a:ext cx="2571768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7467600" cy="45451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43042" y="357166"/>
            <a:ext cx="5500726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 оценке должны быть выделены две составляющие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2071678"/>
            <a:ext cx="4214842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результаты промежуточной аттестации, отражающие динамику индивидуальных образовательных достижений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4071942"/>
            <a:ext cx="3786214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результаты итоговых работ, характеризующие степень освоения основных способов действий</a:t>
            </a:r>
            <a:endParaRPr lang="ru-RU" sz="20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3393273" y="1893083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107785" y="2536025"/>
            <a:ext cx="221457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7467600" cy="48309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100" dirty="0" smtClean="0"/>
              <a:t>                           </a:t>
            </a:r>
            <a:r>
              <a:rPr lang="ru-RU" sz="2800" dirty="0" smtClean="0"/>
              <a:t>должна быть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и</a:t>
            </a:r>
          </a:p>
          <a:p>
            <a:pPr>
              <a:buNone/>
            </a:pPr>
            <a:r>
              <a:rPr lang="ru-RU" sz="3100" dirty="0" smtClean="0"/>
              <a:t>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43042" y="357166"/>
            <a:ext cx="514353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оценка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2571744"/>
            <a:ext cx="407196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более дифференцированной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00562" y="3857628"/>
            <a:ext cx="414340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содержательной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                         между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357166"/>
            <a:ext cx="628654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противоречие 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2285992"/>
            <a:ext cx="3571900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признание педагогами необходимости формирования самостоятельности младших школьников в контрольно-оценочной деятельности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6314" y="3000372"/>
            <a:ext cx="3714776" cy="2428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традиционным подходом к контролю, проверке и оценке знаний, умений и навыков, которые не предполагают включение самих обучающихся в соответствующую деятельность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1482</TotalTime>
  <Words>381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Контрольно-оценочная деятельность  педагогов и обучающихся в условиях ФГОС НОО  киндинова Лариса Анатольевна – зам.директора  по УВР МОУ «Начальная школа №5 г.Горно-Алтайска»</vt:lpstr>
      <vt:lpstr>особенности нового стандарта определяют направления и пути совершенствования системы контроля и оценивания достижений младших школьников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           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10</cp:revision>
  <dcterms:created xsi:type="dcterms:W3CDTF">2011-12-09T02:06:40Z</dcterms:created>
  <dcterms:modified xsi:type="dcterms:W3CDTF">2011-12-19T02:16:34Z</dcterms:modified>
</cp:coreProperties>
</file>