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17"/>
  </p:notesMasterIdLst>
  <p:sldIdLst>
    <p:sldId id="273" r:id="rId2"/>
    <p:sldId id="256" r:id="rId3"/>
    <p:sldId id="264" r:id="rId4"/>
    <p:sldId id="268" r:id="rId5"/>
    <p:sldId id="269" r:id="rId6"/>
    <p:sldId id="257" r:id="rId7"/>
    <p:sldId id="258" r:id="rId8"/>
    <p:sldId id="260" r:id="rId9"/>
    <p:sldId id="261" r:id="rId10"/>
    <p:sldId id="263" r:id="rId11"/>
    <p:sldId id="262" r:id="rId12"/>
    <p:sldId id="259" r:id="rId13"/>
    <p:sldId id="271" r:id="rId14"/>
    <p:sldId id="270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8C42DE"/>
    <a:srgbClr val="BE12AA"/>
    <a:srgbClr val="E0FCEF"/>
    <a:srgbClr val="E3FAE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96" y="-10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4654043069288881E-4"/>
          <c:y val="1.1763533123412493E-2"/>
          <c:w val="0.6983441365311277"/>
          <c:h val="0.988236466876587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 развития обучающихся</c:v>
                </c:pt>
              </c:strCache>
            </c:strRef>
          </c:tx>
          <c:explosion val="25"/>
          <c:dPt>
            <c:idx val="0"/>
            <c:spPr>
              <a:solidFill>
                <a:srgbClr val="92D050"/>
              </a:solidFill>
            </c:spPr>
          </c:dPt>
          <c:dPt>
            <c:idx val="1"/>
            <c:spPr>
              <a:solidFill>
                <a:srgbClr val="FFC000"/>
              </a:solidFill>
            </c:spPr>
          </c:dPt>
          <c:dPt>
            <c:idx val="2"/>
            <c:spPr>
              <a:solidFill>
                <a:srgbClr val="00B0F0"/>
              </a:solidFill>
            </c:spPr>
          </c:dPt>
          <c:dPt>
            <c:idx val="3"/>
            <c:spPr>
              <a:solidFill>
                <a:srgbClr val="BE12AA"/>
              </a:solidFill>
            </c:spPr>
          </c:dPt>
          <c:dPt>
            <c:idx val="4"/>
            <c:spPr>
              <a:solidFill>
                <a:schemeClr val="accent6">
                  <a:lumMod val="75000"/>
                </a:schemeClr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33,8%</a:t>
                    </a:r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32,4%</a:t>
                    </a:r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28,2%</a:t>
                    </a:r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1,4%</a:t>
                    </a:r>
                  </a:p>
                </c:rich>
              </c:tx>
              <c:showVal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4,2%</a:t>
                    </a:r>
                  </a:p>
                </c:rich>
              </c:tx>
              <c:showVal val="1"/>
            </c:dLbl>
            <c:delete val="1"/>
          </c:dLbls>
          <c:cat>
            <c:strRef>
              <c:f>Лист1!$A$2:$A$6</c:f>
              <c:strCache>
                <c:ptCount val="5"/>
                <c:pt idx="0">
                  <c:v>высокий</c:v>
                </c:pt>
                <c:pt idx="1">
                  <c:v>выше среднего</c:v>
                </c:pt>
                <c:pt idx="2">
                  <c:v>средний</c:v>
                </c:pt>
                <c:pt idx="3">
                  <c:v>ниже среднего</c:v>
                </c:pt>
                <c:pt idx="4">
                  <c:v>низкий</c:v>
                </c:pt>
              </c:strCache>
            </c:strRef>
          </c:cat>
          <c:val>
            <c:numRef>
              <c:f>Лист1!$B$2:$B$6</c:f>
              <c:numCache>
                <c:formatCode>0.00%</c:formatCode>
                <c:ptCount val="5"/>
                <c:pt idx="0">
                  <c:v>0.33800000000000058</c:v>
                </c:pt>
                <c:pt idx="1">
                  <c:v>0.32400000000000051</c:v>
                </c:pt>
                <c:pt idx="2">
                  <c:v>0.28200000000000008</c:v>
                </c:pt>
                <c:pt idx="3">
                  <c:v>1.4000000000000005E-2</c:v>
                </c:pt>
                <c:pt idx="4">
                  <c:v>4.2000000000000079E-2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8748915051105464"/>
          <c:y val="0.10872079662381515"/>
          <c:w val="0.31251084948894614"/>
          <c:h val="0.5901652099538407"/>
        </c:manualLayout>
      </c:layout>
      <c:txPr>
        <a:bodyPr/>
        <a:lstStyle/>
        <a:p>
          <a:pPr>
            <a:defRPr sz="20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  <c:txPr>
        <a:bodyPr/>
        <a:lstStyle/>
        <a:p>
          <a:pPr>
            <a:defRPr sz="28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13697267763899237"/>
          <c:w val="0.73613933963764377"/>
          <c:h val="0.8626023695779834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 развития</c:v>
                </c:pt>
              </c:strCache>
            </c:strRef>
          </c:tx>
          <c:explosion val="25"/>
          <c:dPt>
            <c:idx val="0"/>
            <c:spPr>
              <a:solidFill>
                <a:srgbClr val="92D050"/>
              </a:solidFill>
            </c:spPr>
          </c:dPt>
          <c:dPt>
            <c:idx val="1"/>
            <c:spPr>
              <a:solidFill>
                <a:srgbClr val="FFFF00"/>
              </a:solidFill>
            </c:spPr>
          </c:dPt>
          <c:dPt>
            <c:idx val="2"/>
            <c:spPr>
              <a:solidFill>
                <a:srgbClr val="00B0F0"/>
              </a:solidFill>
            </c:spPr>
          </c:dPt>
          <c:dPt>
            <c:idx val="3"/>
            <c:spPr>
              <a:solidFill>
                <a:srgbClr val="7030A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>
                        <a:latin typeface="Times New Roman" pitchFamily="18" charset="0"/>
                        <a:cs typeface="Times New Roman" pitchFamily="18" charset="0"/>
                      </a:rPr>
                      <a:t>34,6%</a:t>
                    </a:r>
                    <a:endParaRPr lang="en-US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>
                        <a:latin typeface="Times New Roman" pitchFamily="18" charset="0"/>
                        <a:cs typeface="Times New Roman" pitchFamily="18" charset="0"/>
                      </a:rPr>
                      <a:t>34,6%</a:t>
                    </a:r>
                    <a:endParaRPr lang="en-US"/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>
                        <a:latin typeface="Times New Roman" pitchFamily="18" charset="0"/>
                        <a:cs typeface="Times New Roman" pitchFamily="18" charset="0"/>
                      </a:rPr>
                      <a:t>3,8%</a:t>
                    </a:r>
                    <a:endParaRPr lang="en-US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выский</c:v>
                </c:pt>
                <c:pt idx="1">
                  <c:v>выше среднего</c:v>
                </c:pt>
                <c:pt idx="2">
                  <c:v>средний</c:v>
                </c:pt>
                <c:pt idx="3">
                  <c:v>низкий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>
                  <c:v>0.34600000000000031</c:v>
                </c:pt>
                <c:pt idx="1">
                  <c:v>0.34600000000000031</c:v>
                </c:pt>
                <c:pt idx="2" formatCode="0%">
                  <c:v>0.27</c:v>
                </c:pt>
                <c:pt idx="3">
                  <c:v>3.7999999999999999E-2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70917406235908564"/>
          <c:y val="0.27568774409680985"/>
          <c:w val="0.29082593764091608"/>
          <c:h val="0.45729363404066214"/>
        </c:manualLayout>
      </c:layout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  <c:txPr>
        <a:bodyPr/>
        <a:lstStyle/>
        <a:p>
          <a:pPr>
            <a:defRPr sz="28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7.9020953853328106E-4"/>
          <c:w val="0.80311772289327588"/>
          <c:h val="0.9992097904614665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 развития</c:v>
                </c:pt>
              </c:strCache>
            </c:strRef>
          </c:tx>
          <c:explosion val="25"/>
          <c:dPt>
            <c:idx val="0"/>
            <c:spPr>
              <a:solidFill>
                <a:srgbClr val="BE12AA"/>
              </a:solidFill>
            </c:spPr>
          </c:dPt>
          <c:dPt>
            <c:idx val="1"/>
            <c:spPr>
              <a:solidFill>
                <a:srgbClr val="8C42DE"/>
              </a:solidFill>
            </c:spPr>
          </c:dPt>
          <c:dPt>
            <c:idx val="2"/>
            <c:spPr>
              <a:solidFill>
                <a:srgbClr val="00B0F0"/>
              </a:solidFill>
            </c:spPr>
          </c:dPt>
          <c:dPt>
            <c:idx val="3"/>
            <c:spPr>
              <a:solidFill>
                <a:schemeClr val="accent6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-0.13019804641048124"/>
                  <c:y val="6.1344709742735926E-2"/>
                </c:manualLayout>
              </c:layout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37,5%</a:t>
                    </a:r>
                    <a:endParaRPr lang="en-US"/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4,2%</a:t>
                    </a:r>
                    <a:endParaRPr lang="en-US"/>
                  </a:p>
                </c:rich>
              </c:tx>
              <c:showVal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8,3%</a:t>
                    </a:r>
                    <a:endParaRPr lang="en-US"/>
                  </a:p>
                </c:rich>
              </c:tx>
              <c:showVal val="1"/>
            </c:dLbl>
            <c:showVal val="1"/>
            <c:showLeaderLines val="1"/>
          </c:dLbls>
          <c:cat>
            <c:strRef>
              <c:f>Лист1!$A$2:$A$6</c:f>
              <c:strCache>
                <c:ptCount val="5"/>
                <c:pt idx="0">
                  <c:v>высокий</c:v>
                </c:pt>
                <c:pt idx="1">
                  <c:v>выше среднего</c:v>
                </c:pt>
                <c:pt idx="2">
                  <c:v>средний</c:v>
                </c:pt>
                <c:pt idx="3">
                  <c:v>ниже среднего</c:v>
                </c:pt>
                <c:pt idx="4">
                  <c:v>низкий</c:v>
                </c:pt>
              </c:strCache>
            </c:strRef>
          </c:cat>
          <c:val>
            <c:numRef>
              <c:f>Лист1!$B$2:$B$6</c:f>
              <c:numCache>
                <c:formatCode>0.00%</c:formatCode>
                <c:ptCount val="5"/>
                <c:pt idx="0" formatCode="0%">
                  <c:v>0.25</c:v>
                </c:pt>
                <c:pt idx="1">
                  <c:v>0.37500000000000033</c:v>
                </c:pt>
                <c:pt idx="2" formatCode="0%">
                  <c:v>0.25</c:v>
                </c:pt>
                <c:pt idx="3">
                  <c:v>4.2000000000000023E-2</c:v>
                </c:pt>
                <c:pt idx="4">
                  <c:v>8.3000000000000046E-2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78292620951907499"/>
          <c:y val="0.13444293226678533"/>
          <c:w val="0.21707379048092587"/>
          <c:h val="0.64006620547638693"/>
        </c:manualLayout>
      </c:layout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  <c:txPr>
        <a:bodyPr/>
        <a:lstStyle/>
        <a:p>
          <a:pPr>
            <a:defRPr sz="28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135372584864308"/>
          <c:w val="0.73884871845515221"/>
          <c:h val="0.8512661051128995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 развития</c:v>
                </c:pt>
              </c:strCache>
            </c:strRef>
          </c:tx>
          <c:explosion val="25"/>
          <c:dPt>
            <c:idx val="0"/>
            <c:spPr>
              <a:solidFill>
                <a:srgbClr val="8C42DE"/>
              </a:solidFill>
            </c:spPr>
          </c:dPt>
          <c:dPt>
            <c:idx val="1"/>
            <c:spPr>
              <a:solidFill>
                <a:srgbClr val="FFC000"/>
              </a:solidFill>
            </c:spPr>
          </c:dPt>
          <c:dPt>
            <c:idx val="2"/>
            <c:spPr>
              <a:solidFill>
                <a:srgbClr val="00B0F0"/>
              </a:solidFill>
            </c:spPr>
          </c:dPt>
          <c:dLbls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высокий</c:v>
                </c:pt>
                <c:pt idx="1">
                  <c:v>выше среднего</c:v>
                </c:pt>
                <c:pt idx="2">
                  <c:v>средний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0.45</c:v>
                </c:pt>
                <c:pt idx="1">
                  <c:v>0.30000000000000032</c:v>
                </c:pt>
                <c:pt idx="2">
                  <c:v>0.25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71226666687240459"/>
          <c:y val="0.33304380321378463"/>
          <c:w val="0.27466894110530932"/>
          <c:h val="0.45201290765672508"/>
        </c:manualLayout>
      </c:layout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48C808-F378-45C2-9FDD-D796AA8A3E1B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092079-E230-4557-A77A-0CDFB94DCA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34026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92079-E230-4557-A77A-0CDFB94DCAD2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18125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FBF8088-F71E-42BA-8768-C1D3E09ECC06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97B36DD-9DCB-44BB-82FE-A7D2DF327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BF8088-F71E-42BA-8768-C1D3E09ECC06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7B36DD-9DCB-44BB-82FE-A7D2DF327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BF8088-F71E-42BA-8768-C1D3E09ECC06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7B36DD-9DCB-44BB-82FE-A7D2DF327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BF8088-F71E-42BA-8768-C1D3E09ECC06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7B36DD-9DCB-44BB-82FE-A7D2DF3277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BF8088-F71E-42BA-8768-C1D3E09ECC06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7B36DD-9DCB-44BB-82FE-A7D2DF3277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BF8088-F71E-42BA-8768-C1D3E09ECC06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7B36DD-9DCB-44BB-82FE-A7D2DF3277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BF8088-F71E-42BA-8768-C1D3E09ECC06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7B36DD-9DCB-44BB-82FE-A7D2DF327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BF8088-F71E-42BA-8768-C1D3E09ECC06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7B36DD-9DCB-44BB-82FE-A7D2DF3277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BF8088-F71E-42BA-8768-C1D3E09ECC06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7B36DD-9DCB-44BB-82FE-A7D2DF327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FBF8088-F71E-42BA-8768-C1D3E09ECC06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7B36DD-9DCB-44BB-82FE-A7D2DF327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FBF8088-F71E-42BA-8768-C1D3E09ECC06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97B36DD-9DCB-44BB-82FE-A7D2DF3277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FBF8088-F71E-42BA-8768-C1D3E09ECC06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97B36DD-9DCB-44BB-82FE-A7D2DF327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Стартовая диагностика </a:t>
            </a:r>
            <a:r>
              <a:rPr lang="ru-RU" dirty="0" err="1" smtClean="0"/>
              <a:t>первокласников</a:t>
            </a:r>
            <a:r>
              <a:rPr lang="ru-RU" smtClean="0"/>
              <a:t>.</a:t>
            </a:r>
            <a:endParaRPr lang="ru-RU" dirty="0"/>
          </a:p>
        </p:txBody>
      </p:sp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err="1" smtClean="0"/>
              <a:t>Беленинова</a:t>
            </a:r>
            <a:r>
              <a:rPr lang="ru-RU" dirty="0" smtClean="0"/>
              <a:t> А.О.</a:t>
            </a:r>
            <a:endParaRPr lang="ru-RU" dirty="0" smtClean="0"/>
          </a:p>
          <a:p>
            <a:r>
              <a:rPr lang="ru-RU" dirty="0" smtClean="0"/>
              <a:t>Учитель начальных классов.</a:t>
            </a:r>
          </a:p>
          <a:p>
            <a:r>
              <a:rPr lang="ru-RU" dirty="0" smtClean="0"/>
              <a:t>МБОУ «Начальная школа № 5 г.Горно-Алтайска».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i="1" u="sng" dirty="0" smtClean="0">
                <a:solidFill>
                  <a:srgbClr val="8C42DE"/>
                </a:solidFill>
                <a:effectLst/>
                <a:latin typeface="Times New Roman" pitchFamily="18" charset="0"/>
                <a:cs typeface="Times New Roman" pitchFamily="18" charset="0"/>
              </a:rPr>
              <a:t>Дети показавшие низкие результаты:</a:t>
            </a:r>
            <a:endParaRPr lang="ru-RU" i="1" u="sng" dirty="0">
              <a:solidFill>
                <a:srgbClr val="8C42DE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Калкина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Оля</a:t>
            </a:r>
          </a:p>
          <a:p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Адеев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Костя</a:t>
            </a:r>
          </a:p>
          <a:p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Шонкоров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Влад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7173485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i="1" u="sng" dirty="0">
                <a:solidFill>
                  <a:srgbClr val="8C42DE"/>
                </a:solidFill>
                <a:latin typeface="Times New Roman" pitchFamily="18" charset="0"/>
                <a:cs typeface="Times New Roman" pitchFamily="18" charset="0"/>
              </a:rPr>
              <a:t>Дезадаптивные дети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1Б – Козлов Вадим, Мещеряков Данил,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Калкина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Оля.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1В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– Лузин Сергей, Обухов Игорь,</a:t>
            </a:r>
            <a:r>
              <a:rPr lang="ru-RU" sz="3600" u="dotted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Адеев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Костя.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74355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u="sng" dirty="0" smtClean="0"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1А класс</a:t>
            </a:r>
            <a:endParaRPr lang="ru-RU" i="1" u="sng" dirty="0"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="" xmlns:p14="http://schemas.microsoft.com/office/powerpoint/2010/main" val="1195834353"/>
              </p:ext>
            </p:extLst>
          </p:nvPr>
        </p:nvGraphicFramePr>
        <p:xfrm>
          <a:off x="683568" y="1412776"/>
          <a:ext cx="7776864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18903957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2613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Уровень </a:t>
            </a:r>
            <a:r>
              <a:rPr lang="ru-RU" sz="440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развития обучающихся:</a:t>
            </a:r>
            <a:r>
              <a:rPr lang="ru-RU" sz="440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Высокий </a:t>
            </a:r>
            <a:r>
              <a:rPr lang="ru-RU" sz="4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– 11</a:t>
            </a:r>
            <a:br>
              <a:rPr lang="ru-RU" sz="4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Выше среднего – 9</a:t>
            </a:r>
            <a:br>
              <a:rPr lang="ru-RU" sz="4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Средний - 7</a:t>
            </a:r>
            <a:endParaRPr lang="ru-RU" sz="4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</p:spPr>
        <p:txBody>
          <a:bodyPr>
            <a:normAutofit/>
          </a:bodyPr>
          <a:lstStyle/>
          <a:p>
            <a:r>
              <a:rPr lang="ru-RU" sz="3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778418424"/>
              </p:ext>
            </p:extLst>
          </p:nvPr>
        </p:nvGraphicFramePr>
        <p:xfrm>
          <a:off x="0" y="10"/>
          <a:ext cx="9144000" cy="709521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949081"/>
                <a:gridCol w="1135269"/>
                <a:gridCol w="1049819"/>
                <a:gridCol w="1251644"/>
                <a:gridCol w="1251644"/>
                <a:gridCol w="1171076"/>
                <a:gridCol w="1335467"/>
              </a:tblGrid>
              <a:tr h="109988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Ф.И.О. обучающегося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Познавательные процессы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Сравнение 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Временная ориентация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</a:tr>
              <a:tr h="1881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мышление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внимание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память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восприятие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58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aseline="-25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</a:tr>
              <a:tr h="2258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выше среднего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aseline="-25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</a:tr>
              <a:tr h="2822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выше среднего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aseline="-25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</a:tr>
              <a:tr h="2258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aseline="-25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</a:tr>
              <a:tr h="2258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aseline="-25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</a:tr>
              <a:tr h="2258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aseline="-25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</a:tr>
              <a:tr h="2822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выше среднего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выше среднего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aseline="-25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</a:tr>
              <a:tr h="2822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выше среднего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aseline="-25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</a:tr>
              <a:tr h="2822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выше среднего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выше среднего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aseline="-25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</a:tr>
              <a:tr h="2822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выше среднего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выше среднего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aseline="-25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</a:tr>
              <a:tr h="2822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Путает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шире - уже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</a:tr>
              <a:tr h="2822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выше среднего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aseline="-25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</a:tr>
              <a:tr h="2258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aseline="-25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</a:tr>
              <a:tr h="2258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aseline="-250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</a:tr>
              <a:tr h="2822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выше среднего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выше среднего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aseline="-250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</a:tr>
              <a:tr h="2822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выше среднего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выше среднего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aseline="-250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</a:tr>
              <a:tr h="2258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ниже среднего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aseline="-250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Короче -</a:t>
                      </a:r>
                      <a:r>
                        <a:rPr lang="ru-RU" sz="1600" baseline="-25000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длиньше</a:t>
                      </a:r>
                      <a:endParaRPr lang="ru-RU" sz="16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знает лето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</a:tr>
              <a:tr h="2822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выше среднего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ниже среднего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aseline="-250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</a:tr>
              <a:tr h="2258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aseline="-250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</a:tr>
              <a:tr h="2258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aseline="-25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</a:tr>
              <a:tr h="2258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aseline="-250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</a:tr>
              <a:tr h="2258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aseline="-250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</a:tr>
              <a:tr h="2258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aseline="-25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</a:tr>
              <a:tr h="2258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aseline="-25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</a:tr>
              <a:tr h="1881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aseline="-25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</a:tr>
              <a:tr h="2822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выше среднего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aseline="-25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</a:tr>
              <a:tr h="2822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выше среднего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выше среднего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aseline="-25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норме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885" marR="27885" marT="0" marB="0"/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175000" y="13366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20649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Индивидуальная карта динамики развития обучающегося</a:t>
            </a:r>
            <a:endParaRPr lang="ru-RU" sz="2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lum contrast="80000"/>
          </a:blip>
          <a:srcRect t="22069"/>
          <a:stretch>
            <a:fillRect/>
          </a:stretch>
        </p:blipFill>
        <p:spPr bwMode="auto">
          <a:xfrm>
            <a:off x="2000232" y="1500174"/>
            <a:ext cx="4903792" cy="5056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714745" y="5572141"/>
            <a:ext cx="428627" cy="428627"/>
          </a:xfrm>
          <a:prstGeom prst="rect">
            <a:avLst/>
          </a:prstGeom>
          <a:solidFill>
            <a:srgbClr val="00B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7662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25000" lnSpcReduction="20000"/>
          </a:bodyPr>
          <a:lstStyle/>
          <a:p>
            <a:endParaRPr lang="ru-RU" sz="3200" dirty="0" smtClean="0"/>
          </a:p>
          <a:p>
            <a:r>
              <a:rPr lang="ru-RU" sz="13500" dirty="0" smtClean="0">
                <a:latin typeface="Times New Roman" pitchFamily="18" charset="0"/>
                <a:cs typeface="Times New Roman" pitchFamily="18" charset="0"/>
              </a:rPr>
              <a:t>ФГОС</a:t>
            </a:r>
          </a:p>
          <a:p>
            <a:endParaRPr lang="ru-RU" sz="3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437112"/>
            <a:ext cx="8075432" cy="562672"/>
          </a:xfrm>
        </p:spPr>
        <p:txBody>
          <a:bodyPr>
            <a:normAutofit fontScale="90000"/>
          </a:bodyPr>
          <a:lstStyle/>
          <a:p>
            <a:r>
              <a:rPr lang="ru-RU" b="1" i="1" u="sng" dirty="0" smtClean="0">
                <a:effectLst/>
              </a:rPr>
              <a:t/>
            </a:r>
            <a:br>
              <a:rPr lang="ru-RU" b="1" i="1" u="sng" dirty="0" smtClean="0">
                <a:effectLst/>
              </a:rPr>
            </a:br>
            <a:r>
              <a:rPr lang="ru-RU" sz="5300" b="1" i="1" u="sng" dirty="0" smtClean="0">
                <a:solidFill>
                  <a:srgbClr val="FF99FF"/>
                </a:solidFill>
                <a:effectLst/>
                <a:latin typeface="Times New Roman" pitchFamily="18" charset="0"/>
                <a:cs typeface="Times New Roman" pitchFamily="18" charset="0"/>
              </a:rPr>
              <a:t>Стартовая диагностика</a:t>
            </a:r>
            <a:r>
              <a:rPr lang="ru-RU" sz="5300" dirty="0">
                <a:solidFill>
                  <a:srgbClr val="FF99FF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300" dirty="0">
                <a:solidFill>
                  <a:srgbClr val="FF99FF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5300" dirty="0">
              <a:solidFill>
                <a:srgbClr val="FF99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im7-tub-ru.yandex.net/i?id=248758967-35-7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9698" b="9698"/>
          <a:stretch>
            <a:fillRect/>
          </a:stretch>
        </p:blipFill>
        <p:spPr bwMode="auto">
          <a:xfrm>
            <a:off x="1857356" y="643680"/>
            <a:ext cx="6357982" cy="32139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159758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u="sng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u="sng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u="sng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u="sng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u="sng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i="1" u="sng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4900" b="1" i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адачи</a:t>
            </a:r>
            <a:r>
              <a:rPr lang="ru-RU" sz="4900" b="1" i="1" u="sng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100" i="1" u="sng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i="1" u="sng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· </a:t>
            </a:r>
            <a:r>
              <a:rPr lang="ru-RU" sz="31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систематически отслеживать психолого-педагогический статус ребенка и динамику его </a:t>
            </a:r>
            <a:r>
              <a:rPr lang="ru-RU" sz="31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развития </a:t>
            </a:r>
            <a:r>
              <a:rPr lang="ru-RU" sz="31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 процессе школьного обучения</a:t>
            </a:r>
            <a:r>
              <a:rPr lang="ru-RU" sz="31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31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 </a:t>
            </a:r>
            <a:r>
              <a:rPr lang="ru-RU" sz="31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формировать у обучающихся способности к самопознанию, саморазвитию и самоопределению;</a:t>
            </a:r>
            <a:br>
              <a:rPr lang="ru-RU" sz="31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 создать специальные социально-психологические условия для оказания помощи детям, имеющим проблемы в </a:t>
            </a:r>
            <a:r>
              <a:rPr lang="ru-RU" sz="31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развитии</a:t>
            </a:r>
            <a:r>
              <a:rPr lang="ru-RU" sz="31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  </a:t>
            </a:r>
            <a:r>
              <a:rPr lang="ru-RU" sz="31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обучении.</a:t>
            </a:r>
            <a:br>
              <a:rPr lang="ru-RU" sz="31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31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1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620256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19256" cy="79208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99FF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99FF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rgbClr val="FF99FF"/>
                </a:solidFill>
                <a:effectLst/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 smtClean="0">
                <a:solidFill>
                  <a:srgbClr val="FF99FF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FF99FF"/>
                </a:solidFill>
                <a:effectLst/>
                <a:latin typeface="Times New Roman" pitchFamily="18" charset="0"/>
                <a:cs typeface="Times New Roman" pitchFamily="18" charset="0"/>
              </a:rPr>
              <a:t>этап (0 класс) – поступление ребенка в школу</a:t>
            </a:r>
            <a:r>
              <a:rPr lang="ru-RU" dirty="0" smtClean="0">
                <a:solidFill>
                  <a:srgbClr val="FF99FF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dirty="0" smtClean="0">
                <a:solidFill>
                  <a:srgbClr val="FF99FF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99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484784"/>
            <a:ext cx="8136904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dirty="0" smtClean="0">
              <a:solidFill>
                <a:srgbClr val="FF99FF"/>
              </a:solidFill>
              <a:latin typeface="Times New Roman"/>
              <a:ea typeface="Times New Roman"/>
            </a:endParaRPr>
          </a:p>
          <a:p>
            <a:r>
              <a:rPr lang="en-US" sz="3700" b="1" dirty="0" smtClean="0">
                <a:solidFill>
                  <a:srgbClr val="FF99FF"/>
                </a:solidFill>
                <a:latin typeface="Times New Roman"/>
                <a:ea typeface="Times New Roman"/>
              </a:rPr>
              <a:t>II</a:t>
            </a:r>
            <a:r>
              <a:rPr lang="ru-RU" sz="3700" b="1" dirty="0" smtClean="0">
                <a:solidFill>
                  <a:srgbClr val="FF99FF"/>
                </a:solidFill>
                <a:latin typeface="Times New Roman"/>
                <a:ea typeface="Times New Roman"/>
              </a:rPr>
              <a:t> </a:t>
            </a:r>
            <a:r>
              <a:rPr lang="ru-RU" sz="3700" b="1" dirty="0">
                <a:solidFill>
                  <a:srgbClr val="FF99FF"/>
                </a:solidFill>
                <a:latin typeface="Times New Roman"/>
                <a:ea typeface="Times New Roman"/>
              </a:rPr>
              <a:t>этап</a:t>
            </a:r>
            <a:r>
              <a:rPr lang="ru-RU" sz="3700" dirty="0">
                <a:solidFill>
                  <a:srgbClr val="FF99FF"/>
                </a:solidFill>
                <a:latin typeface="Times New Roman"/>
                <a:ea typeface="Times New Roman"/>
              </a:rPr>
              <a:t> – (1 класс) первичная адаптация детей к школе</a:t>
            </a:r>
            <a:r>
              <a:rPr lang="ru-RU" sz="3700" dirty="0" smtClean="0">
                <a:solidFill>
                  <a:srgbClr val="FF99FF"/>
                </a:solidFill>
                <a:latin typeface="Times New Roman"/>
                <a:ea typeface="Times New Roman"/>
              </a:rPr>
              <a:t>.</a:t>
            </a:r>
          </a:p>
          <a:p>
            <a:endParaRPr lang="ru-RU" sz="3200" dirty="0">
              <a:solidFill>
                <a:srgbClr val="FF99FF"/>
              </a:solidFill>
              <a:latin typeface="Times New Roman"/>
            </a:endParaRPr>
          </a:p>
          <a:p>
            <a:r>
              <a:rPr lang="en-US" sz="3700" b="1" dirty="0" smtClean="0">
                <a:solidFill>
                  <a:srgbClr val="FF99FF"/>
                </a:solidFill>
                <a:latin typeface="Times New Roman"/>
                <a:ea typeface="Times New Roman"/>
              </a:rPr>
              <a:t>III</a:t>
            </a:r>
            <a:r>
              <a:rPr lang="ru-RU" sz="3700" b="1" dirty="0" smtClean="0">
                <a:solidFill>
                  <a:srgbClr val="FF99FF"/>
                </a:solidFill>
                <a:latin typeface="Times New Roman"/>
                <a:ea typeface="Times New Roman"/>
              </a:rPr>
              <a:t> </a:t>
            </a:r>
            <a:r>
              <a:rPr lang="ru-RU" sz="3700" b="1" dirty="0">
                <a:solidFill>
                  <a:srgbClr val="FF99FF"/>
                </a:solidFill>
                <a:latin typeface="Times New Roman"/>
                <a:ea typeface="Times New Roman"/>
              </a:rPr>
              <a:t>этап</a:t>
            </a:r>
            <a:r>
              <a:rPr lang="ru-RU" sz="3700" dirty="0">
                <a:solidFill>
                  <a:srgbClr val="FF99FF"/>
                </a:solidFill>
                <a:latin typeface="Times New Roman"/>
                <a:ea typeface="Times New Roman"/>
              </a:rPr>
              <a:t> – психолого-педагогическая работа со школьниками, испытывающими трудности в школьной адаптации. </a:t>
            </a:r>
            <a:endParaRPr lang="ru-RU" sz="3700" dirty="0">
              <a:solidFill>
                <a:srgbClr val="FF99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3562300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Обследовано – 79 детей</a:t>
            </a:r>
            <a:b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Уровни развития обучающихся:</a:t>
            </a:r>
            <a:b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высокий– 28</a:t>
            </a:r>
            <a:b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выше среднего – 25 </a:t>
            </a:r>
            <a:b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средний – 23</a:t>
            </a:r>
            <a:b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ниже среднего – 2</a:t>
            </a:r>
            <a:b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низкий - 1</a:t>
            </a:r>
            <a:b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7506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Уровень развития обучающихся 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="" xmlns:p14="http://schemas.microsoft.com/office/powerpoint/2010/main" val="2875329570"/>
              </p:ext>
            </p:extLst>
          </p:nvPr>
        </p:nvGraphicFramePr>
        <p:xfrm>
          <a:off x="1115616" y="1196752"/>
          <a:ext cx="6912768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17764347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7884" y="548680"/>
            <a:ext cx="7756263" cy="1490692"/>
          </a:xfrm>
        </p:spPr>
        <p:txBody>
          <a:bodyPr>
            <a:normAutofit/>
          </a:bodyPr>
          <a:lstStyle/>
          <a:p>
            <a:pPr algn="ctr"/>
            <a:r>
              <a:rPr lang="ru-RU" b="1" i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Мотивация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71800" y="1772816"/>
            <a:ext cx="388843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1А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Учеба – 69,3%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Игра – 30,7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%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1Б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Учеба – 58,4%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Игра – 41,6% 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1В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Учеба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68,2%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Игра – 31,8%                   </a:t>
            </a:r>
          </a:p>
        </p:txBody>
      </p:sp>
    </p:spTree>
    <p:extLst>
      <p:ext uri="{BB962C8B-B14F-4D97-AF65-F5344CB8AC3E}">
        <p14:creationId xmlns="" xmlns:p14="http://schemas.microsoft.com/office/powerpoint/2010/main" val="7959512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1Б класс</a:t>
            </a:r>
            <a:endParaRPr lang="ru-RU" i="1" u="sng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="" xmlns:p14="http://schemas.microsoft.com/office/powerpoint/2010/main" val="2977824681"/>
              </p:ext>
            </p:extLst>
          </p:nvPr>
        </p:nvGraphicFramePr>
        <p:xfrm>
          <a:off x="899592" y="1196752"/>
          <a:ext cx="7344816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292145351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1В класс</a:t>
            </a:r>
            <a:endParaRPr lang="ru-RU" i="1" u="sng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="" xmlns:p14="http://schemas.microsoft.com/office/powerpoint/2010/main" val="2467217278"/>
              </p:ext>
            </p:extLst>
          </p:nvPr>
        </p:nvGraphicFramePr>
        <p:xfrm>
          <a:off x="683568" y="1340768"/>
          <a:ext cx="7776864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223026244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246</TotalTime>
  <Words>413</Words>
  <Application>Microsoft Office PowerPoint</Application>
  <PresentationFormat>Экран (4:3)</PresentationFormat>
  <Paragraphs>227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Стартовая диагностика первокласников.</vt:lpstr>
      <vt:lpstr> Стартовая диагностика </vt:lpstr>
      <vt:lpstr>             Задачи: · систематически отслеживать психолого-педагогический статус ребенка и динамику его развития в процессе школьного обучения. · формировать у обучающихся способности к самопознанию, саморазвитию и самоопределению; · создать специальные социально-психологические условия для оказания помощи детям, имеющим проблемы в развитии и  обучении.   </vt:lpstr>
      <vt:lpstr> I этап (0 класс) – поступление ребенка в школу.  </vt:lpstr>
      <vt:lpstr>Обследовано – 79 детей Уровни развития обучающихся: высокий– 28 выше среднего – 25  средний – 23 ниже среднего – 2 низкий - 1  </vt:lpstr>
      <vt:lpstr>Уровень развития обучающихся </vt:lpstr>
      <vt:lpstr>Мотивация </vt:lpstr>
      <vt:lpstr>1Б класс</vt:lpstr>
      <vt:lpstr>1В класс</vt:lpstr>
      <vt:lpstr>Дети показавшие низкие результаты:</vt:lpstr>
      <vt:lpstr>Дезадаптивные дети </vt:lpstr>
      <vt:lpstr>1А класс</vt:lpstr>
      <vt:lpstr>Уровень развития обучающихся: Высокий – 11 Выше среднего – 9 Средний - 7</vt:lpstr>
      <vt:lpstr> </vt:lpstr>
      <vt:lpstr>Индивидуальная карта динамики развития обучающегося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Результаты обследования первоклассников.</dc:title>
  <dc:creator>учитель</dc:creator>
  <cp:lastModifiedBy>Master</cp:lastModifiedBy>
  <cp:revision>28</cp:revision>
  <dcterms:created xsi:type="dcterms:W3CDTF">2011-10-06T01:48:26Z</dcterms:created>
  <dcterms:modified xsi:type="dcterms:W3CDTF">2012-01-13T03:28:24Z</dcterms:modified>
</cp:coreProperties>
</file>