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64" r:id="rId2"/>
    <p:sldId id="259" r:id="rId3"/>
    <p:sldId id="260" r:id="rId4"/>
    <p:sldId id="261" r:id="rId5"/>
    <p:sldId id="262" r:id="rId6"/>
    <p:sldId id="263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36879A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96" y="-10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3323532-48BA-482B-B5D1-B01ABB05E8D0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A3384A-2D06-4EE0-BFE3-6A5FFCB591BD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1909670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72321293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977007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7339581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5529949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0142544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04650112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3024824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33252915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08498250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8051999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9063041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A572D-2FC4-4869-863F-8F1C699D3138}" type="datetimeFigureOut">
              <a:rPr lang="ru-RU" smtClean="0"/>
              <a:pPr/>
              <a:t>13.01.2012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4FAAE6-0B65-48E9-9C75-44958E6054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5302590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В</a:t>
            </a:r>
            <a:r>
              <a:rPr lang="ru-RU" dirty="0" smtClean="0"/>
              <a:t>иды </a:t>
            </a:r>
            <a:r>
              <a:rPr lang="ru-RU" dirty="0" smtClean="0"/>
              <a:t>оценочной </a:t>
            </a:r>
            <a:r>
              <a:rPr lang="ru-RU" dirty="0" smtClean="0"/>
              <a:t>деятельности.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smtClean="0"/>
              <a:t>Трошина И Н</a:t>
            </a:r>
          </a:p>
          <a:p>
            <a:r>
              <a:rPr lang="ru-RU" dirty="0" smtClean="0"/>
              <a:t>Учитель начальных классов.</a:t>
            </a:r>
          </a:p>
          <a:p>
            <a:r>
              <a:rPr lang="ru-RU" dirty="0" smtClean="0"/>
              <a:t>МБОУ «Начальная школа № 5 г.Горно-Алтайска».</a:t>
            </a:r>
            <a:endParaRPr lang="ru-RU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FF00"/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Овал 8"/>
          <p:cNvSpPr/>
          <p:nvPr/>
        </p:nvSpPr>
        <p:spPr>
          <a:xfrm>
            <a:off x="971600" y="404664"/>
            <a:ext cx="7137734" cy="1440160"/>
          </a:xfrm>
          <a:prstGeom prst="ellipse">
            <a:avLst/>
          </a:prstGeom>
          <a:solidFill>
            <a:srgbClr val="92D050"/>
          </a:solidFill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endParaRPr lang="ru-RU" sz="1400" dirty="0">
              <a:ea typeface="Calibri"/>
              <a:cs typeface="Times New Roman"/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1471734" y="801578"/>
            <a:ext cx="6417654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3600" dirty="0"/>
              <a:t>Виды </a:t>
            </a:r>
            <a:r>
              <a:rPr lang="ru-RU" sz="3600" dirty="0" smtClean="0"/>
              <a:t>оценочной деятельности:</a:t>
            </a:r>
            <a:endParaRPr lang="ru-RU" sz="3600" dirty="0"/>
          </a:p>
        </p:txBody>
      </p:sp>
      <p:sp>
        <p:nvSpPr>
          <p:cNvPr id="11" name="Овал 10"/>
          <p:cNvSpPr/>
          <p:nvPr/>
        </p:nvSpPr>
        <p:spPr>
          <a:xfrm>
            <a:off x="150573" y="3140968"/>
            <a:ext cx="3496344" cy="1933364"/>
          </a:xfrm>
          <a:prstGeom prst="ellipse">
            <a:avLst/>
          </a:prstGeom>
          <a:solidFill>
            <a:srgbClr val="92D050"/>
          </a:solidFill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3200" dirty="0" smtClean="0"/>
              <a:t>стартовая </a:t>
            </a:r>
            <a:r>
              <a:rPr lang="ru-RU" sz="3200" dirty="0"/>
              <a:t>диагностика</a:t>
            </a:r>
            <a:r>
              <a:rPr lang="ru-RU" sz="3200" dirty="0" smtClean="0"/>
              <a:t>;</a:t>
            </a:r>
            <a:endParaRPr lang="ru-RU" sz="3200" dirty="0"/>
          </a:p>
        </p:txBody>
      </p:sp>
      <p:sp>
        <p:nvSpPr>
          <p:cNvPr id="12" name="Овал 11"/>
          <p:cNvSpPr/>
          <p:nvPr/>
        </p:nvSpPr>
        <p:spPr>
          <a:xfrm>
            <a:off x="2830023" y="4653136"/>
            <a:ext cx="3420887" cy="1861356"/>
          </a:xfrm>
          <a:prstGeom prst="ellipse">
            <a:avLst/>
          </a:prstGeom>
          <a:solidFill>
            <a:srgbClr val="92D050"/>
          </a:solidFill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dirty="0" smtClean="0"/>
              <a:t>текущее оценивание;</a:t>
            </a:r>
          </a:p>
          <a:p>
            <a:pPr algn="ctr"/>
            <a:endParaRPr lang="ru-RU" dirty="0"/>
          </a:p>
        </p:txBody>
      </p:sp>
      <p:sp>
        <p:nvSpPr>
          <p:cNvPr id="16" name="Овал 15"/>
          <p:cNvSpPr/>
          <p:nvPr/>
        </p:nvSpPr>
        <p:spPr>
          <a:xfrm>
            <a:off x="5532175" y="2996952"/>
            <a:ext cx="3420887" cy="1861356"/>
          </a:xfrm>
          <a:prstGeom prst="ellipse">
            <a:avLst/>
          </a:prstGeom>
          <a:solidFill>
            <a:srgbClr val="92D050"/>
          </a:solidFill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dirty="0" smtClean="0"/>
              <a:t> итоговое оценивание;</a:t>
            </a:r>
          </a:p>
          <a:p>
            <a:pPr algn="ctr"/>
            <a:endParaRPr lang="ru-RU" dirty="0"/>
          </a:p>
        </p:txBody>
      </p:sp>
      <p:cxnSp>
        <p:nvCxnSpPr>
          <p:cNvPr id="18" name="Прямая со стрелкой 17"/>
          <p:cNvCxnSpPr/>
          <p:nvPr/>
        </p:nvCxnSpPr>
        <p:spPr>
          <a:xfrm flipH="1">
            <a:off x="1979712" y="1844824"/>
            <a:ext cx="939822" cy="1135360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Прямая со стрелкой 18"/>
          <p:cNvCxnSpPr/>
          <p:nvPr/>
        </p:nvCxnSpPr>
        <p:spPr>
          <a:xfrm>
            <a:off x="4266219" y="2060848"/>
            <a:ext cx="0" cy="2448272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Прямая со стрелкой 19"/>
          <p:cNvCxnSpPr/>
          <p:nvPr/>
        </p:nvCxnSpPr>
        <p:spPr>
          <a:xfrm>
            <a:off x="6372200" y="1844824"/>
            <a:ext cx="360040" cy="1135360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40493575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3250">
        <p:blinds dir="vert"/>
      </p:transition>
    </mc:Choice>
    <mc:Fallback>
      <p:transition spd="slow">
        <p:blinds dir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0000"/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Овал 3"/>
          <p:cNvSpPr/>
          <p:nvPr/>
        </p:nvSpPr>
        <p:spPr>
          <a:xfrm>
            <a:off x="467544" y="116632"/>
            <a:ext cx="8280920" cy="199452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3600" dirty="0"/>
              <a:t>Показатели стартовой </a:t>
            </a:r>
            <a:r>
              <a:rPr lang="ru-RU" sz="3600" dirty="0" smtClean="0"/>
              <a:t>диагностики</a:t>
            </a:r>
            <a:r>
              <a:rPr lang="ru-RU" sz="3600" dirty="0"/>
              <a:t>:</a:t>
            </a: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61510" y="4077072"/>
            <a:ext cx="4284476" cy="21602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2800" dirty="0"/>
              <a:t>- результаты  мониторинга общей готовности первоклассников к обучению в школе;</a:t>
            </a:r>
          </a:p>
        </p:txBody>
      </p:sp>
      <p:sp>
        <p:nvSpPr>
          <p:cNvPr id="7" name="Объект 6"/>
          <p:cNvSpPr>
            <a:spLocks noGrp="1"/>
          </p:cNvSpPr>
          <p:nvPr>
            <p:ph idx="1"/>
          </p:nvPr>
        </p:nvSpPr>
        <p:spPr>
          <a:xfrm>
            <a:off x="4860032" y="3068960"/>
            <a:ext cx="4032448" cy="201622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lnSpcReduction="10000"/>
          </a:bodyPr>
          <a:lstStyle/>
          <a:p>
            <a:endParaRPr lang="ru-RU" sz="2800" dirty="0" smtClean="0"/>
          </a:p>
          <a:p>
            <a:pPr marL="0" indent="0">
              <a:buNone/>
            </a:pPr>
            <a:r>
              <a:rPr lang="ru-RU" sz="2800" dirty="0" smtClean="0"/>
              <a:t>- </a:t>
            </a:r>
            <a:r>
              <a:rPr lang="ru-RU" sz="2800" dirty="0"/>
              <a:t>результаты  оценки их готовности к изучению данного курса.</a:t>
            </a:r>
          </a:p>
          <a:p>
            <a:endParaRPr lang="ru-RU" dirty="0"/>
          </a:p>
        </p:txBody>
      </p:sp>
      <p:cxnSp>
        <p:nvCxnSpPr>
          <p:cNvPr id="9" name="Прямая со стрелкой 8"/>
          <p:cNvCxnSpPr/>
          <p:nvPr/>
        </p:nvCxnSpPr>
        <p:spPr>
          <a:xfrm flipH="1">
            <a:off x="1907704" y="2111152"/>
            <a:ext cx="792088" cy="1965920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Прямая со стрелкой 9"/>
          <p:cNvCxnSpPr/>
          <p:nvPr/>
        </p:nvCxnSpPr>
        <p:spPr>
          <a:xfrm>
            <a:off x="6228184" y="1988840"/>
            <a:ext cx="504056" cy="936104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21649654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500">
        <p:checker/>
      </p:transition>
    </mc:Choice>
    <mc:Fallback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7030A0"/>
            </a:gs>
            <a:gs pos="64999">
              <a:srgbClr val="F0EBD5"/>
            </a:gs>
            <a:gs pos="100000">
              <a:srgbClr val="D1C39F"/>
            </a:gs>
          </a:gsLst>
          <a:lin ang="21594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кругленный прямоугольник 4"/>
          <p:cNvSpPr/>
          <p:nvPr/>
        </p:nvSpPr>
        <p:spPr>
          <a:xfrm>
            <a:off x="971600" y="260648"/>
            <a:ext cx="7200800" cy="1778496"/>
          </a:xfrm>
          <a:prstGeom prst="roundRect">
            <a:avLst/>
          </a:prstGeom>
          <a:solidFill>
            <a:schemeClr val="accent6">
              <a:lumMod val="75000"/>
            </a:schemeClr>
          </a:solidFill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4000" dirty="0"/>
              <a:t>Текущее оценивание основывается:</a:t>
            </a: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26266" y="2708920"/>
            <a:ext cx="4041678" cy="1944216"/>
          </a:xfrm>
          <a:prstGeom prst="roundRect">
            <a:avLst/>
          </a:prstGeom>
          <a:solidFill>
            <a:schemeClr val="accent6">
              <a:lumMod val="75000"/>
            </a:schemeClr>
          </a:solidFill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dirty="0"/>
              <a:t>-</a:t>
            </a:r>
            <a:r>
              <a:rPr lang="ru-RU" sz="3600" dirty="0"/>
              <a:t>на  анализе письменных работ обучающихся;</a:t>
            </a:r>
          </a:p>
        </p:txBody>
      </p:sp>
      <p:sp>
        <p:nvSpPr>
          <p:cNvPr id="7" name="Подзаголовок 6"/>
          <p:cNvSpPr>
            <a:spLocks noGrp="1"/>
          </p:cNvSpPr>
          <p:nvPr>
            <p:ph type="subTitle" idx="1"/>
          </p:nvPr>
        </p:nvSpPr>
        <p:spPr>
          <a:xfrm>
            <a:off x="2771800" y="4581128"/>
            <a:ext cx="3744416" cy="1800200"/>
          </a:xfrm>
          <a:prstGeom prst="roundRect">
            <a:avLst/>
          </a:prstGeom>
          <a:solidFill>
            <a:schemeClr val="accent6">
              <a:lumMod val="75000"/>
            </a:schemeClr>
          </a:solidFill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4000" dirty="0">
                <a:solidFill>
                  <a:schemeClr val="bg1"/>
                </a:solidFill>
              </a:rPr>
              <a:t>- на основе наблюдений;</a:t>
            </a:r>
          </a:p>
          <a:p>
            <a:endParaRPr lang="ru-RU" sz="4000" dirty="0">
              <a:solidFill>
                <a:schemeClr val="bg1"/>
              </a:solidFill>
            </a:endParaRPr>
          </a:p>
        </p:txBody>
      </p:sp>
      <p:cxnSp>
        <p:nvCxnSpPr>
          <p:cNvPr id="9" name="Прямая со стрелкой 8"/>
          <p:cNvCxnSpPr/>
          <p:nvPr/>
        </p:nvCxnSpPr>
        <p:spPr>
          <a:xfrm flipH="1">
            <a:off x="2555776" y="2158887"/>
            <a:ext cx="576064" cy="428836"/>
          </a:xfrm>
          <a:prstGeom prst="straightConnector1">
            <a:avLst/>
          </a:prstGeom>
          <a:ln w="57150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Прямая со стрелкой 9"/>
          <p:cNvCxnSpPr/>
          <p:nvPr/>
        </p:nvCxnSpPr>
        <p:spPr>
          <a:xfrm>
            <a:off x="4716016" y="2273727"/>
            <a:ext cx="0" cy="1800200"/>
          </a:xfrm>
          <a:prstGeom prst="straightConnector1">
            <a:avLst/>
          </a:prstGeom>
          <a:ln w="57150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Подзаголовок 6"/>
          <p:cNvSpPr txBox="1">
            <a:spLocks/>
          </p:cNvSpPr>
          <p:nvPr/>
        </p:nvSpPr>
        <p:spPr>
          <a:xfrm>
            <a:off x="5220072" y="2851178"/>
            <a:ext cx="3744416" cy="1800200"/>
          </a:xfrm>
          <a:prstGeom prst="roundRect">
            <a:avLst/>
          </a:prstGeom>
          <a:solidFill>
            <a:schemeClr val="accent6">
              <a:lumMod val="75000"/>
            </a:schemeClr>
          </a:solidFill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3600" dirty="0" smtClean="0">
                <a:solidFill>
                  <a:schemeClr val="bg1"/>
                </a:solidFill>
              </a:rPr>
              <a:t>- на </a:t>
            </a:r>
            <a:r>
              <a:rPr lang="ru-RU" sz="3600" dirty="0">
                <a:solidFill>
                  <a:schemeClr val="bg1"/>
                </a:solidFill>
              </a:rPr>
              <a:t>самооценке и самоанализе обучающихся.</a:t>
            </a:r>
          </a:p>
        </p:txBody>
      </p:sp>
      <p:cxnSp>
        <p:nvCxnSpPr>
          <p:cNvPr id="21" name="Прямая со стрелкой 20"/>
          <p:cNvCxnSpPr/>
          <p:nvPr/>
        </p:nvCxnSpPr>
        <p:spPr>
          <a:xfrm>
            <a:off x="5940152" y="2132856"/>
            <a:ext cx="576064" cy="576064"/>
          </a:xfrm>
          <a:prstGeom prst="straightConnector1">
            <a:avLst/>
          </a:prstGeom>
          <a:ln w="57150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985117765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gradFill flip="none" rotWithShape="1">
            <a:gsLst>
              <a:gs pos="0">
                <a:srgbClr val="0070C0"/>
              </a:gs>
              <a:gs pos="53000">
                <a:srgbClr val="D4DEFF"/>
              </a:gs>
              <a:gs pos="83000">
                <a:srgbClr val="D4DEFF"/>
              </a:gs>
              <a:gs pos="100000">
                <a:srgbClr val="96AB94"/>
              </a:gs>
            </a:gsLst>
            <a:lin ang="10800000" scaled="1"/>
            <a:tileRect/>
          </a:gradFill>
        </p:spPr>
        <p:txBody>
          <a:bodyPr/>
          <a:lstStyle/>
          <a:p>
            <a:pPr marL="0" indent="0">
              <a:buNone/>
            </a:pPr>
            <a:endParaRPr lang="ru-RU" dirty="0"/>
          </a:p>
        </p:txBody>
      </p:sp>
      <p:sp>
        <p:nvSpPr>
          <p:cNvPr id="4" name="Горизонтальный свиток 3"/>
          <p:cNvSpPr/>
          <p:nvPr/>
        </p:nvSpPr>
        <p:spPr>
          <a:xfrm>
            <a:off x="467544" y="764704"/>
            <a:ext cx="7920880" cy="3456384"/>
          </a:xfrm>
          <a:prstGeom prst="horizontalScroll">
            <a:avLst/>
          </a:prstGeom>
          <a:solidFill>
            <a:schemeClr val="accent3">
              <a:lumMod val="75000"/>
            </a:schemeClr>
          </a:solidFill>
          <a:ln w="571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dirty="0" smtClean="0"/>
              <a:t>В текущем оценивании используются интегральная и дифференцированная оценки.</a:t>
            </a: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xmlns="" val="3082522076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0B050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27584" y="620688"/>
            <a:ext cx="7772400" cy="1470025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179512" y="3140968"/>
            <a:ext cx="4176464" cy="298092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ru-RU" sz="2800" dirty="0"/>
              <a:t>Накопительная оценка (обобщённые результаты тестов, письменные работы, портфолио, листы наблюдений).</a:t>
            </a: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467544" y="491073"/>
            <a:ext cx="8064896" cy="1296144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4400" dirty="0"/>
              <a:t>Формы итогового оценивания:</a:t>
            </a: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4788024" y="3556113"/>
            <a:ext cx="4176464" cy="298092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ru-RU" sz="4000" dirty="0"/>
              <a:t>Письменная комплексная работа.</a:t>
            </a:r>
          </a:p>
        </p:txBody>
      </p:sp>
      <p:cxnSp>
        <p:nvCxnSpPr>
          <p:cNvPr id="8" name="Прямая со стрелкой 7"/>
          <p:cNvCxnSpPr/>
          <p:nvPr/>
        </p:nvCxnSpPr>
        <p:spPr>
          <a:xfrm flipH="1">
            <a:off x="3203848" y="2132856"/>
            <a:ext cx="1296144" cy="792088"/>
          </a:xfrm>
          <a:prstGeom prst="straightConnector1">
            <a:avLst/>
          </a:prstGeom>
          <a:ln w="57150">
            <a:solidFill>
              <a:schemeClr val="accent2">
                <a:lumMod val="60000"/>
                <a:lumOff val="4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Прямая со стрелкой 8"/>
          <p:cNvCxnSpPr>
            <a:stCxn id="2" idx="2"/>
          </p:cNvCxnSpPr>
          <p:nvPr/>
        </p:nvCxnSpPr>
        <p:spPr>
          <a:xfrm>
            <a:off x="4713784" y="2090713"/>
            <a:ext cx="2162472" cy="1194271"/>
          </a:xfrm>
          <a:prstGeom prst="straightConnector1">
            <a:avLst/>
          </a:prstGeom>
          <a:ln w="57150">
            <a:solidFill>
              <a:schemeClr val="accent2">
                <a:lumMod val="60000"/>
                <a:lumOff val="4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407795553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200">
        <p:dissolve/>
      </p:transition>
    </mc:Choice>
    <mc:Fallback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218</TotalTime>
  <Words>113</Words>
  <Application>Microsoft Office PowerPoint</Application>
  <PresentationFormat>Экран (4:3)</PresentationFormat>
  <Paragraphs>20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Тема Office</vt:lpstr>
      <vt:lpstr>Виды оценочной деятельности.</vt:lpstr>
      <vt:lpstr>Слайд 2</vt:lpstr>
      <vt:lpstr>Слайд 3</vt:lpstr>
      <vt:lpstr>Слайд 4</vt:lpstr>
      <vt:lpstr>Слайд 5</vt:lpstr>
      <vt:lpstr>Слайд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учитель</dc:creator>
  <cp:lastModifiedBy>Master</cp:lastModifiedBy>
  <cp:revision>10</cp:revision>
  <dcterms:created xsi:type="dcterms:W3CDTF">2011-12-16T04:56:22Z</dcterms:created>
  <dcterms:modified xsi:type="dcterms:W3CDTF">2012-01-13T03:26:49Z</dcterms:modified>
</cp:coreProperties>
</file>

<file path=docProps/thumbnail.jpeg>
</file>